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7" r:id="rId4"/>
    <p:sldId id="265"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9003B"/>
    <a:srgbClr val="E58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39"/>
    <p:restoredTop sz="92545"/>
  </p:normalViewPr>
  <p:slideViewPr>
    <p:cSldViewPr snapToGrid="0" snapToObjects="1">
      <p:cViewPr varScale="1">
        <p:scale>
          <a:sx n="52" d="100"/>
          <a:sy n="52" d="100"/>
        </p:scale>
        <p:origin x="200" y="3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5" d="100"/>
          <a:sy n="45" d="100"/>
        </p:scale>
        <p:origin x="2240" y="1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AE154-4223-7D4F-B565-3637023D63A8}" type="datetimeFigureOut">
              <a:rPr lang="en-US" smtClean="0"/>
              <a:t>3/11/16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0CDBC-B921-A44B-8812-3F9AEBAD7A8C}" type="slidenum">
              <a:rPr lang="en-US" smtClean="0"/>
              <a:t>‹#›</a:t>
            </a:fld>
            <a:endParaRPr lang="en-US"/>
          </a:p>
        </p:txBody>
      </p:sp>
    </p:spTree>
    <p:extLst>
      <p:ext uri="{BB962C8B-B14F-4D97-AF65-F5344CB8AC3E}">
        <p14:creationId xmlns:p14="http://schemas.microsoft.com/office/powerpoint/2010/main" val="45194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F0CDBC-B921-A44B-8812-3F9AEBAD7A8C}" type="slidenum">
              <a:rPr lang="en-US" smtClean="0"/>
              <a:t>1</a:t>
            </a:fld>
            <a:endParaRPr lang="en-US"/>
          </a:p>
        </p:txBody>
      </p:sp>
    </p:spTree>
    <p:extLst>
      <p:ext uri="{BB962C8B-B14F-4D97-AF65-F5344CB8AC3E}">
        <p14:creationId xmlns:p14="http://schemas.microsoft.com/office/powerpoint/2010/main" val="22588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DB744-4A0C-834D-B249-78AE0682FA08}"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206576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DB744-4A0C-834D-B249-78AE0682FA08}"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26596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DB744-4A0C-834D-B249-78AE0682FA08}"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120079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DB744-4A0C-834D-B249-78AE0682FA08}"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15961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DB744-4A0C-834D-B249-78AE0682FA08}" type="datetimeFigureOut">
              <a:rPr lang="en-US" smtClean="0"/>
              <a:t>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153853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DB744-4A0C-834D-B249-78AE0682FA08}"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29483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DB744-4A0C-834D-B249-78AE0682FA08}" type="datetimeFigureOut">
              <a:rPr lang="en-US" smtClean="0"/>
              <a:t>3/11/16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99567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DB744-4A0C-834D-B249-78AE0682FA08}" type="datetimeFigureOut">
              <a:rPr lang="en-US" smtClean="0"/>
              <a:t>3/11/16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112664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DB744-4A0C-834D-B249-78AE0682FA08}" type="datetimeFigureOut">
              <a:rPr lang="en-US" smtClean="0"/>
              <a:t>3/11/16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113450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DB744-4A0C-834D-B249-78AE0682FA08}"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20089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DB744-4A0C-834D-B249-78AE0682FA08}" type="datetimeFigureOut">
              <a:rPr lang="en-US" smtClean="0"/>
              <a:t>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2B8D5C-CBF2-3143-B480-F9DE3108F760}" type="slidenum">
              <a:rPr lang="en-US" smtClean="0"/>
              <a:t>‹#›</a:t>
            </a:fld>
            <a:endParaRPr lang="en-US"/>
          </a:p>
        </p:txBody>
      </p:sp>
    </p:spTree>
    <p:extLst>
      <p:ext uri="{BB962C8B-B14F-4D97-AF65-F5344CB8AC3E}">
        <p14:creationId xmlns:p14="http://schemas.microsoft.com/office/powerpoint/2010/main" val="515836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DB744-4A0C-834D-B249-78AE0682FA08}" type="datetimeFigureOut">
              <a:rPr lang="en-US" smtClean="0"/>
              <a:t>3/11/16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B8D5C-CBF2-3143-B480-F9DE3108F760}" type="slidenum">
              <a:rPr lang="en-US" smtClean="0"/>
              <a:t>‹#›</a:t>
            </a:fld>
            <a:endParaRPr lang="en-US"/>
          </a:p>
        </p:txBody>
      </p:sp>
    </p:spTree>
    <p:extLst>
      <p:ext uri="{BB962C8B-B14F-4D97-AF65-F5344CB8AC3E}">
        <p14:creationId xmlns:p14="http://schemas.microsoft.com/office/powerpoint/2010/main" val="171305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45" y="1776165"/>
            <a:ext cx="1611256" cy="2864455"/>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a:solidFill>
                  <a:srgbClr val="FFFFFF"/>
                </a:solidFill>
                <a:effectLst/>
                <a:latin typeface="Arial" charset="0"/>
                <a:ea typeface="ＭＳ 明朝" charset="-128"/>
                <a:cs typeface="Times New Roman" charset="0"/>
              </a:rPr>
              <a:t>Downloading the App</a:t>
            </a:r>
            <a:endParaRPr lang="en-US" sz="1200">
              <a:effectLst/>
              <a:ea typeface="ＭＳ 明朝" charset="-128"/>
              <a:cs typeface="Times New Roman" charset="0"/>
            </a:endParaRP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sp>
        <p:nvSpPr>
          <p:cNvPr id="8" name="Text Box 9"/>
          <p:cNvSpPr txBox="1"/>
          <p:nvPr/>
        </p:nvSpPr>
        <p:spPr>
          <a:xfrm>
            <a:off x="2186607" y="1682420"/>
            <a:ext cx="9872871" cy="209016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t>
            </a:r>
            <a:r>
              <a:rPr lang="en-US" sz="1200" b="1">
                <a:solidFill>
                  <a:srgbClr val="139CEA"/>
                </a:solidFill>
                <a:effectLst/>
                <a:latin typeface="Arial" charset="0"/>
                <a:ea typeface="Times New Roman" charset="0"/>
                <a:cs typeface="Times New Roman" charset="0"/>
              </a:rPr>
              <a:t>Go </a:t>
            </a:r>
            <a:r>
              <a:rPr lang="en-US" sz="1200" b="1" smtClean="0">
                <a:solidFill>
                  <a:srgbClr val="139CEA"/>
                </a:solidFill>
                <a:effectLst/>
                <a:latin typeface="Arial" charset="0"/>
                <a:ea typeface="Times New Roman" charset="0"/>
                <a:cs typeface="Times New Roman" charset="0"/>
              </a:rPr>
              <a:t>to the </a:t>
            </a:r>
            <a:r>
              <a:rPr lang="en-US" sz="1200" b="1" dirty="0">
                <a:solidFill>
                  <a:srgbClr val="139CEA"/>
                </a:solidFill>
                <a:effectLst/>
                <a:latin typeface="Arial" charset="0"/>
                <a:ea typeface="Times New Roman" charset="0"/>
                <a:cs typeface="Times New Roman" charset="0"/>
              </a:rPr>
              <a:t>right store.</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Access the App Store on iOS </a:t>
            </a:r>
            <a:r>
              <a:rPr lang="en-US" sz="1200" dirty="0" smtClean="0">
                <a:solidFill>
                  <a:srgbClr val="434343"/>
                </a:solidFill>
                <a:effectLst/>
                <a:latin typeface="Arial" charset="0"/>
                <a:ea typeface="Times New Roman" charset="0"/>
                <a:cs typeface="Times New Roman" charset="0"/>
              </a:rPr>
              <a:t>devices, the </a:t>
            </a:r>
            <a:r>
              <a:rPr lang="en-US" sz="1200" dirty="0">
                <a:solidFill>
                  <a:srgbClr val="434343"/>
                </a:solidFill>
                <a:effectLst/>
                <a:latin typeface="Arial" charset="0"/>
                <a:ea typeface="Times New Roman" charset="0"/>
                <a:cs typeface="Times New Roman" charset="0"/>
              </a:rPr>
              <a:t>Play Store on </a:t>
            </a:r>
            <a:r>
              <a:rPr lang="en-US" sz="1200" dirty="0">
                <a:solidFill>
                  <a:srgbClr val="434343"/>
                </a:solidFill>
                <a:latin typeface="Arial" charset="0"/>
                <a:ea typeface="Times New Roman" charset="0"/>
                <a:cs typeface="Times New Roman" charset="0"/>
              </a:rPr>
              <a:t>Android, and https://</a:t>
            </a:r>
            <a:r>
              <a:rPr lang="en-US" sz="1200" dirty="0" smtClean="0">
                <a:solidFill>
                  <a:srgbClr val="434343"/>
                </a:solidFill>
                <a:latin typeface="Arial" charset="0"/>
                <a:ea typeface="Times New Roman" charset="0"/>
                <a:cs typeface="Times New Roman" charset="0"/>
              </a:rPr>
              <a:t>events.crowdcompass.com for a web browser version. </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Install the app.</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Search for the name of the event, the name of the app, or the organization hosting it. Once you’ve found the app, tap either </a:t>
            </a:r>
            <a:r>
              <a:rPr lang="en-US" sz="1200" b="1" dirty="0">
                <a:solidFill>
                  <a:srgbClr val="555555"/>
                </a:solidFill>
                <a:effectLst/>
                <a:latin typeface="Arial" charset="0"/>
                <a:ea typeface="Times New Roman" charset="0"/>
                <a:cs typeface="Times New Roman" charset="0"/>
              </a:rPr>
              <a:t>Download</a:t>
            </a:r>
            <a:r>
              <a:rPr lang="en-US" sz="1200" dirty="0">
                <a:solidFill>
                  <a:srgbClr val="555555"/>
                </a:solidFill>
                <a:effectLst/>
                <a:latin typeface="Arial" charset="0"/>
                <a:ea typeface="Times New Roman" charset="0"/>
                <a:cs typeface="Times New Roman" charset="0"/>
              </a:rPr>
              <a:t> or </a:t>
            </a:r>
            <a:r>
              <a:rPr lang="en-US" sz="1200" b="1" dirty="0">
                <a:solidFill>
                  <a:srgbClr val="555555"/>
                </a:solidFill>
                <a:effectLst/>
                <a:latin typeface="Arial" charset="0"/>
                <a:ea typeface="Times New Roman" charset="0"/>
                <a:cs typeface="Times New Roman" charset="0"/>
              </a:rPr>
              <a:t>Install</a:t>
            </a:r>
            <a:r>
              <a:rPr lang="en-US" sz="1200" dirty="0">
                <a:solidFill>
                  <a:srgbClr val="555555"/>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b="1" dirty="0" smtClean="0">
                <a:solidFill>
                  <a:srgbClr val="555555"/>
                </a:solidFill>
                <a:effectLst/>
                <a:latin typeface="Arial" charset="0"/>
                <a:ea typeface="Times New Roman" charset="0"/>
                <a:cs typeface="Times New Roman" charset="0"/>
              </a:rPr>
              <a:t>Name:</a:t>
            </a:r>
          </a:p>
          <a:p>
            <a:pPr marL="0" marR="0">
              <a:spcBef>
                <a:spcPts val="0"/>
              </a:spcBef>
              <a:spcAft>
                <a:spcPts val="0"/>
              </a:spcAft>
            </a:pPr>
            <a:r>
              <a:rPr lang="en-US" sz="1200" dirty="0" smtClean="0">
                <a:solidFill>
                  <a:srgbClr val="555555"/>
                </a:solidFill>
                <a:latin typeface="Arial" charset="0"/>
                <a:ea typeface="Times New Roman" charset="0"/>
                <a:cs typeface="Times New Roman" charset="0"/>
              </a:rPr>
              <a:t>iOS:  	Michigan Appellate Bench Bar Conference</a:t>
            </a:r>
          </a:p>
          <a:p>
            <a:pPr marL="0" marR="0">
              <a:spcBef>
                <a:spcPts val="0"/>
              </a:spcBef>
              <a:spcAft>
                <a:spcPts val="0"/>
              </a:spcAft>
            </a:pPr>
            <a:r>
              <a:rPr lang="en-US" sz="1200" dirty="0" smtClean="0">
                <a:solidFill>
                  <a:srgbClr val="555555"/>
                </a:solidFill>
                <a:effectLst/>
                <a:latin typeface="Arial" charset="0"/>
                <a:ea typeface="Times New Roman" charset="0"/>
                <a:cs typeface="Times New Roman" charset="0"/>
              </a:rPr>
              <a:t>Android: 	Bench Bar Conference</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After installing, a new icon will appear on the </a:t>
            </a:r>
            <a:r>
              <a:rPr lang="en-US" sz="1200" dirty="0" smtClean="0">
                <a:solidFill>
                  <a:srgbClr val="555555"/>
                </a:solidFill>
                <a:effectLst/>
                <a:latin typeface="Arial" charset="0"/>
                <a:ea typeface="Times New Roman" charset="0"/>
                <a:cs typeface="Times New Roman" charset="0"/>
              </a:rPr>
              <a:t>home screen</a:t>
            </a:r>
            <a:r>
              <a:rPr lang="en-US" sz="1200" dirty="0">
                <a:solidFill>
                  <a:srgbClr val="555555"/>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9" name="Text Box 1"/>
          <p:cNvSpPr txBox="1"/>
          <p:nvPr/>
        </p:nvSpPr>
        <p:spPr>
          <a:xfrm>
            <a:off x="2208198" y="1173785"/>
            <a:ext cx="3440430" cy="44196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Get the app</a:t>
            </a:r>
            <a:endParaRPr lang="en-US" sz="1200" dirty="0">
              <a:effectLst/>
              <a:latin typeface="Cambria" charset="0"/>
              <a:ea typeface="ＭＳ 明朝" charset="-128"/>
              <a:cs typeface="Times New Roman" charset="0"/>
            </a:endParaRPr>
          </a:p>
        </p:txBody>
      </p:sp>
      <p:sp>
        <p:nvSpPr>
          <p:cNvPr id="10" name="Text Box 10"/>
          <p:cNvSpPr txBox="1"/>
          <p:nvPr/>
        </p:nvSpPr>
        <p:spPr>
          <a:xfrm>
            <a:off x="2967272" y="5252250"/>
            <a:ext cx="6834421" cy="154611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1 Go to the right store.</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Access the App Store on iOS devices and the Play Store on Android.</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Check for updates. </a:t>
            </a:r>
            <a:r>
              <a:rPr lang="en-US" sz="1200" dirty="0">
                <a:solidFill>
                  <a:srgbClr val="434343"/>
                </a:solidFill>
                <a:effectLst/>
                <a:latin typeface="Arial" charset="0"/>
                <a:ea typeface="Times New Roman" charset="0"/>
                <a:cs typeface="Times New Roman" charset="0"/>
              </a:rPr>
              <a:t>If you have an iOS device, tap the </a:t>
            </a:r>
            <a:r>
              <a:rPr lang="en-US" sz="1200" b="1" dirty="0">
                <a:solidFill>
                  <a:srgbClr val="434343"/>
                </a:solidFill>
                <a:effectLst/>
                <a:latin typeface="Arial" charset="0"/>
                <a:ea typeface="Times New Roman" charset="0"/>
                <a:cs typeface="Times New Roman" charset="0"/>
              </a:rPr>
              <a:t>Updates</a:t>
            </a:r>
            <a:r>
              <a:rPr lang="en-US" sz="1200" dirty="0">
                <a:solidFill>
                  <a:srgbClr val="434343"/>
                </a:solidFill>
                <a:effectLst/>
                <a:latin typeface="Arial" charset="0"/>
                <a:ea typeface="Times New Roman" charset="0"/>
                <a:cs typeface="Times New Roman" charset="0"/>
              </a:rPr>
              <a:t> tab and check the list to see if any updates are available for your app.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For an Android device, tap the hamburger icon, then </a:t>
            </a:r>
            <a:r>
              <a:rPr lang="en-US" sz="1200" b="1" dirty="0">
                <a:solidFill>
                  <a:srgbClr val="434343"/>
                </a:solidFill>
                <a:effectLst/>
                <a:latin typeface="Arial" charset="0"/>
                <a:ea typeface="Times New Roman" charset="0"/>
                <a:cs typeface="Times New Roman" charset="0"/>
              </a:rPr>
              <a:t>My </a:t>
            </a:r>
            <a:r>
              <a:rPr lang="en-US" sz="1200" b="1" dirty="0" smtClean="0">
                <a:solidFill>
                  <a:srgbClr val="434343"/>
                </a:solidFill>
                <a:effectLst/>
                <a:latin typeface="Arial" charset="0"/>
                <a:ea typeface="Times New Roman" charset="0"/>
                <a:cs typeface="Times New Roman" charset="0"/>
              </a:rPr>
              <a:t>apps</a:t>
            </a:r>
            <a:r>
              <a:rPr lang="en-US" sz="1200" dirty="0" smtClean="0">
                <a:solidFill>
                  <a:srgbClr val="434343"/>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Check to see if your app is listed under “Updates.” If it is, tap its name, then </a:t>
            </a:r>
            <a:r>
              <a:rPr lang="en-US" sz="1200" b="1" dirty="0">
                <a:solidFill>
                  <a:srgbClr val="434343"/>
                </a:solidFill>
                <a:effectLst/>
                <a:latin typeface="Arial" charset="0"/>
                <a:ea typeface="Times New Roman" charset="0"/>
                <a:cs typeface="Times New Roman" charset="0"/>
              </a:rPr>
              <a:t>Update</a:t>
            </a: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p:txBody>
      </p:sp>
      <p:sp>
        <p:nvSpPr>
          <p:cNvPr id="11" name="Text Box 11"/>
          <p:cNvSpPr txBox="1"/>
          <p:nvPr/>
        </p:nvSpPr>
        <p:spPr>
          <a:xfrm>
            <a:off x="3018073" y="4776635"/>
            <a:ext cx="3277870" cy="44196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Or check for updates</a:t>
            </a:r>
            <a:endParaRPr lang="en-US" sz="1200" dirty="0">
              <a:effectLst/>
              <a:latin typeface="Cambria" charset="0"/>
              <a:ea typeface="ＭＳ 明朝" charset="-128"/>
              <a:cs typeface="Times New Roman" charset="0"/>
            </a:endParaRPr>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9283" y="3476920"/>
            <a:ext cx="1679893" cy="2687926"/>
          </a:xfrm>
          <a:prstGeom prst="rect">
            <a:avLst/>
          </a:prstGeom>
        </p:spPr>
      </p:pic>
    </p:spTree>
    <p:extLst>
      <p:ext uri="{BB962C8B-B14F-4D97-AF65-F5344CB8AC3E}">
        <p14:creationId xmlns:p14="http://schemas.microsoft.com/office/powerpoint/2010/main" val="91389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70" y="1756729"/>
            <a:ext cx="1623072" cy="2885461"/>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8752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Exporting Your Schedule</a:t>
            </a:r>
            <a:endParaRPr lang="en-US" sz="1200" dirty="0">
              <a:effectLst/>
              <a:ea typeface="ＭＳ 明朝" charset="-128"/>
              <a:cs typeface="Times New Roman"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Export in the App</a:t>
            </a:r>
            <a:endParaRPr lang="en-US" sz="1200" dirty="0">
              <a:solidFill>
                <a:srgbClr val="E58821"/>
              </a:solidFill>
              <a:effectLst/>
              <a:latin typeface="Cambria" charset="0"/>
              <a:ea typeface="ＭＳ 明朝" charset="-128"/>
              <a:cs typeface="Times New Roman" charset="0"/>
            </a:endParaRPr>
          </a:p>
        </p:txBody>
      </p:sp>
      <p:sp>
        <p:nvSpPr>
          <p:cNvPr id="11" name="Text Box 9"/>
          <p:cNvSpPr txBox="1"/>
          <p:nvPr/>
        </p:nvSpPr>
        <p:spPr>
          <a:xfrm>
            <a:off x="2224278" y="1442212"/>
            <a:ext cx="7247526" cy="192209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00ADEE"/>
                </a:solidFill>
                <a:effectLst/>
                <a:latin typeface="Arial" charset="0"/>
                <a:ea typeface="Times New Roman" charset="0"/>
                <a:cs typeface="Times New Roman" charset="0"/>
              </a:rPr>
              <a:t>1 Access your schedule.</a:t>
            </a:r>
            <a:r>
              <a:rPr lang="en-US" sz="1200" dirty="0">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After logging in, tap the hamburger icon in the top right, then </a:t>
            </a:r>
            <a:r>
              <a:rPr lang="en-US" sz="1200" b="1" dirty="0">
                <a:solidFill>
                  <a:srgbClr val="555555"/>
                </a:solidFill>
                <a:effectLst/>
                <a:latin typeface="Arial" charset="0"/>
                <a:ea typeface="Times New Roman" charset="0"/>
                <a:cs typeface="Times New Roman" charset="0"/>
              </a:rPr>
              <a:t>My Schedule</a:t>
            </a:r>
            <a:r>
              <a:rPr lang="en-US" sz="1200" dirty="0">
                <a:solidFill>
                  <a:srgbClr val="555555"/>
                </a:solidFill>
                <a:effectLst/>
                <a:latin typeface="Arial" charset="0"/>
                <a:ea typeface="Times New Roman" charset="0"/>
                <a:cs typeface="Times New Roman" charset="0"/>
              </a:rPr>
              <a:t>.</a:t>
            </a: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Here you’ll see a personalized calendar of the sessions you’ll be attending. You can tap a session to see more details.</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Export it. </a:t>
            </a:r>
            <a:r>
              <a:rPr lang="en-US" sz="1200" dirty="0">
                <a:solidFill>
                  <a:srgbClr val="555555"/>
                </a:solidFill>
                <a:effectLst/>
                <a:latin typeface="Arial" charset="0"/>
                <a:ea typeface="Times New Roman" charset="0"/>
                <a:cs typeface="Times New Roman" charset="0"/>
              </a:rPr>
              <a:t>Tap the download icon at the top right of the screen. A confirmation screen will appear. Tap</a:t>
            </a:r>
            <a:r>
              <a:rPr lang="en-US" sz="1200" b="1" dirty="0">
                <a:solidFill>
                  <a:srgbClr val="555555"/>
                </a:solidFill>
                <a:effectLst/>
                <a:latin typeface="Arial" charset="0"/>
                <a:ea typeface="Times New Roman" charset="0"/>
                <a:cs typeface="Times New Roman" charset="0"/>
              </a:rPr>
              <a:t> Export</a:t>
            </a:r>
            <a:r>
              <a:rPr lang="en-US" sz="1200" dirty="0">
                <a:solidFill>
                  <a:srgbClr val="555555"/>
                </a:solidFill>
                <a:effectLst/>
                <a:latin typeface="Arial" charset="0"/>
                <a:ea typeface="Times New Roman" charset="0"/>
                <a:cs typeface="Times New Roman" charset="0"/>
              </a:rPr>
              <a:t> and your schedule will be added directly to your device’s calendar.</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sp>
        <p:nvSpPr>
          <p:cNvPr id="18" name="Right Arrow 17"/>
          <p:cNvSpPr/>
          <p:nvPr/>
        </p:nvSpPr>
        <p:spPr>
          <a:xfrm rot="13756752">
            <a:off x="1491177" y="2205462"/>
            <a:ext cx="909793"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859" y="3476920"/>
            <a:ext cx="1668060" cy="2687926"/>
          </a:xfrm>
          <a:prstGeom prst="rect">
            <a:avLst/>
          </a:prstGeom>
        </p:spPr>
      </p:pic>
      <p:sp>
        <p:nvSpPr>
          <p:cNvPr id="17" name="Right Arrow 16"/>
          <p:cNvSpPr/>
          <p:nvPr/>
        </p:nvSpPr>
        <p:spPr>
          <a:xfrm rot="6910280">
            <a:off x="11341394" y="3065120"/>
            <a:ext cx="909793"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43813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5" y="1758950"/>
            <a:ext cx="1626857" cy="2892190"/>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Logging In</a:t>
            </a:r>
            <a:endParaRPr lang="en-US" sz="1200" dirty="0">
              <a:effectLst/>
              <a:ea typeface="ＭＳ 明朝" charset="-128"/>
              <a:cs typeface="Times New Roman"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Logging in on iOS</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Or Android</a:t>
            </a:r>
            <a:endParaRPr lang="en-US" sz="1200" dirty="0">
              <a:solidFill>
                <a:srgbClr val="E58821"/>
              </a:solidFill>
              <a:effectLst/>
              <a:latin typeface="Cambria" charset="0"/>
              <a:ea typeface="ＭＳ 明朝" charset="-128"/>
              <a:cs typeface="Times New Roman" charset="0"/>
            </a:endParaRPr>
          </a:p>
        </p:txBody>
      </p:sp>
      <p:sp>
        <p:nvSpPr>
          <p:cNvPr id="11" name="Text Box 9"/>
          <p:cNvSpPr txBox="1"/>
          <p:nvPr/>
        </p:nvSpPr>
        <p:spPr>
          <a:xfrm>
            <a:off x="2224277" y="1610140"/>
            <a:ext cx="6848443" cy="182223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Sign In page.</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Tap the hamburger icon in the upper-left corner, then the gear icon, then </a:t>
            </a:r>
            <a:r>
              <a:rPr lang="en-US" sz="1200" b="1" dirty="0">
                <a:solidFill>
                  <a:srgbClr val="434343"/>
                </a:solidFill>
                <a:effectLst/>
                <a:latin typeface="Arial" charset="0"/>
                <a:ea typeface="Times New Roman" charset="0"/>
                <a:cs typeface="Times New Roman" charset="0"/>
              </a:rPr>
              <a:t>Log In</a:t>
            </a:r>
            <a:r>
              <a:rPr lang="en-US" sz="1200" dirty="0">
                <a:solidFill>
                  <a:srgbClr val="434343"/>
                </a:solidFill>
                <a:effectLst/>
                <a:latin typeface="Arial" charset="0"/>
                <a:ea typeface="Times New Roman" charset="0"/>
                <a:cs typeface="Times New Roman" charset="0"/>
              </a:rPr>
              <a:t>.</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Enter your </a:t>
            </a:r>
            <a:r>
              <a:rPr lang="en-US" sz="1200" b="1" dirty="0" err="1">
                <a:solidFill>
                  <a:srgbClr val="139CEA"/>
                </a:solidFill>
                <a:effectLst/>
                <a:latin typeface="Arial" charset="0"/>
                <a:ea typeface="Times New Roman" charset="0"/>
                <a:cs typeface="Times New Roman" charset="0"/>
              </a:rPr>
              <a:t>reg</a:t>
            </a:r>
            <a:r>
              <a:rPr lang="en-US" sz="1200" b="1" dirty="0">
                <a:solidFill>
                  <a:srgbClr val="139CEA"/>
                </a:solidFill>
                <a:effectLst/>
                <a:latin typeface="Arial" charset="0"/>
                <a:ea typeface="Times New Roman" charset="0"/>
                <a:cs typeface="Times New Roman" charset="0"/>
              </a:rPr>
              <a:t> code.</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You'll be prompted to enter your registration code, which is included in your invitation email. Enter it in the appropriate field, then enter either the email address where you received the invitation or your first and last name.</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Once you’re ready, tap </a:t>
            </a:r>
            <a:r>
              <a:rPr lang="en-US" sz="1200" b="1" dirty="0">
                <a:solidFill>
                  <a:srgbClr val="555555"/>
                </a:solidFill>
                <a:effectLst/>
                <a:latin typeface="Arial" charset="0"/>
                <a:ea typeface="Times New Roman" charset="0"/>
                <a:cs typeface="Times New Roman" charset="0"/>
              </a:rPr>
              <a:t>Log In</a:t>
            </a:r>
            <a:r>
              <a:rPr lang="en-US" sz="1200" dirty="0">
                <a:solidFill>
                  <a:srgbClr val="555555"/>
                </a:solidFill>
                <a:effectLst/>
                <a:latin typeface="Arial" charset="0"/>
                <a:ea typeface="Times New Roman" charset="0"/>
                <a:cs typeface="Times New Roman" charset="0"/>
              </a:rPr>
              <a:t>.</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8" name="Text Box 10"/>
          <p:cNvSpPr txBox="1"/>
          <p:nvPr/>
        </p:nvSpPr>
        <p:spPr>
          <a:xfrm>
            <a:off x="3158489" y="4181626"/>
            <a:ext cx="6402605" cy="2493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Sign In page. </a:t>
            </a:r>
            <a:r>
              <a:rPr lang="en-US" sz="1200" dirty="0">
                <a:solidFill>
                  <a:srgbClr val="434343"/>
                </a:solidFill>
                <a:effectLst/>
                <a:latin typeface="Arial" charset="0"/>
                <a:ea typeface="Times New Roman" charset="0"/>
                <a:cs typeface="Times New Roman" charset="0"/>
              </a:rPr>
              <a:t>Tap the hamburger icon in the upper-left corner, then </a:t>
            </a:r>
            <a:r>
              <a:rPr lang="en-US" sz="1200" b="1" dirty="0">
                <a:solidFill>
                  <a:srgbClr val="434343"/>
                </a:solidFill>
                <a:effectLst/>
                <a:latin typeface="Arial" charset="0"/>
                <a:ea typeface="Times New Roman" charset="0"/>
                <a:cs typeface="Times New Roman" charset="0"/>
              </a:rPr>
              <a:t>Log In</a:t>
            </a:r>
            <a:r>
              <a:rPr lang="en-US" sz="1200" dirty="0">
                <a:solidFill>
                  <a:srgbClr val="434343"/>
                </a:solidFill>
                <a:effectLst/>
                <a:latin typeface="Arial" charset="0"/>
                <a:ea typeface="Times New Roman" charset="0"/>
                <a:cs typeface="Times New Roman" charset="0"/>
              </a:rPr>
              <a:t>. </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Enter your </a:t>
            </a:r>
            <a:r>
              <a:rPr lang="en-US" sz="1200" b="1" dirty="0" err="1">
                <a:solidFill>
                  <a:srgbClr val="139CEA"/>
                </a:solidFill>
                <a:effectLst/>
                <a:latin typeface="Arial" charset="0"/>
                <a:ea typeface="Times New Roman" charset="0"/>
                <a:cs typeface="Times New Roman" charset="0"/>
              </a:rPr>
              <a:t>reg</a:t>
            </a:r>
            <a:r>
              <a:rPr lang="en-US" sz="1200" b="1" dirty="0">
                <a:solidFill>
                  <a:srgbClr val="139CEA"/>
                </a:solidFill>
                <a:effectLst/>
                <a:latin typeface="Arial" charset="0"/>
                <a:ea typeface="Times New Roman" charset="0"/>
                <a:cs typeface="Times New Roman" charset="0"/>
              </a:rPr>
              <a:t> code. </a:t>
            </a:r>
            <a:r>
              <a:rPr lang="en-US" sz="1200" dirty="0">
                <a:solidFill>
                  <a:srgbClr val="434343"/>
                </a:solidFill>
                <a:effectLst/>
                <a:latin typeface="Arial" charset="0"/>
                <a:ea typeface="Times New Roman" charset="0"/>
                <a:cs typeface="Times New Roman" charset="0"/>
              </a:rPr>
              <a:t>You’ll be prompted to enter your registration code, which is included in your invitation email. Enter it in the appropriate field, then enter either the email address where you received the invitation or your first and last name.</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Once you’re ready, tap </a:t>
            </a:r>
            <a:r>
              <a:rPr lang="en-US" sz="1200" b="1" dirty="0">
                <a:solidFill>
                  <a:srgbClr val="434343"/>
                </a:solidFill>
                <a:effectLst/>
                <a:latin typeface="Arial" charset="0"/>
                <a:ea typeface="Times New Roman" charset="0"/>
                <a:cs typeface="Times New Roman" charset="0"/>
              </a:rPr>
              <a:t>Log In</a:t>
            </a:r>
            <a:r>
              <a:rPr lang="en-US" sz="1200" dirty="0">
                <a:solidFill>
                  <a:srgbClr val="434343"/>
                </a:solidFill>
                <a:effectLst/>
                <a:latin typeface="Arial" charset="0"/>
                <a:ea typeface="Times New Roman" charset="0"/>
                <a:cs typeface="Times New Roman" charset="0"/>
              </a:rPr>
              <a:t>.</a:t>
            </a:r>
            <a:endParaRPr lang="en-US" sz="1200" dirty="0">
              <a:effectLst/>
              <a:ea typeface="ＭＳ 明朝" charset="-128"/>
              <a:cs typeface="Times New Roman" charset="0"/>
            </a:endParaRPr>
          </a:p>
        </p:txBody>
      </p:sp>
      <p:sp>
        <p:nvSpPr>
          <p:cNvPr id="14" name="Right Arrow 13"/>
          <p:cNvSpPr/>
          <p:nvPr/>
        </p:nvSpPr>
        <p:spPr>
          <a:xfrm rot="7285919">
            <a:off x="230902" y="1236531"/>
            <a:ext cx="1017510"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757" y="3476920"/>
            <a:ext cx="1681708" cy="2687926"/>
          </a:xfrm>
          <a:prstGeom prst="rect">
            <a:avLst/>
          </a:prstGeom>
        </p:spPr>
      </p:pic>
      <p:sp>
        <p:nvSpPr>
          <p:cNvPr id="19" name="Right Arrow 18"/>
          <p:cNvSpPr/>
          <p:nvPr/>
        </p:nvSpPr>
        <p:spPr>
          <a:xfrm rot="3939294">
            <a:off x="9409840" y="3001459"/>
            <a:ext cx="1017510"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513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70" y="1764967"/>
            <a:ext cx="1642253" cy="2919561"/>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Allowing Push Notifications</a:t>
            </a:r>
            <a:endParaRPr lang="en-US" sz="1200" dirty="0">
              <a:effectLst/>
              <a:ea typeface="ＭＳ 明朝" charset="-128"/>
              <a:cs typeface="Times New Roman"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4" name="Text Box 9"/>
          <p:cNvSpPr txBox="1"/>
          <p:nvPr/>
        </p:nvSpPr>
        <p:spPr>
          <a:xfrm>
            <a:off x="2173903" y="1746050"/>
            <a:ext cx="6460173" cy="155862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Notifications menu.</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From the home screen, tap </a:t>
            </a:r>
            <a:r>
              <a:rPr lang="en-US" sz="1200" b="1" dirty="0">
                <a:solidFill>
                  <a:srgbClr val="434343"/>
                </a:solidFill>
                <a:effectLst/>
                <a:latin typeface="Arial" charset="0"/>
                <a:ea typeface="Times New Roman" charset="0"/>
                <a:cs typeface="Times New Roman" charset="0"/>
              </a:rPr>
              <a:t>Settings</a:t>
            </a:r>
            <a:r>
              <a:rPr lang="en-US" sz="1200" dirty="0">
                <a:solidFill>
                  <a:srgbClr val="434343"/>
                </a:solidFill>
                <a:effectLst/>
                <a:latin typeface="Arial" charset="0"/>
                <a:ea typeface="Times New Roman" charset="0"/>
                <a:cs typeface="Times New Roman" charset="0"/>
              </a:rPr>
              <a:t>, then </a:t>
            </a:r>
            <a:r>
              <a:rPr lang="en-US" sz="1200" b="1" dirty="0">
                <a:solidFill>
                  <a:srgbClr val="434343"/>
                </a:solidFill>
                <a:effectLst/>
                <a:latin typeface="Arial" charset="0"/>
                <a:ea typeface="Times New Roman" charset="0"/>
                <a:cs typeface="Times New Roman" charset="0"/>
              </a:rPr>
              <a:t>Notifications</a:t>
            </a:r>
            <a:r>
              <a:rPr lang="en-US" sz="1200" dirty="0">
                <a:solidFill>
                  <a:srgbClr val="434343"/>
                </a:solidFill>
                <a:effectLst/>
                <a:latin typeface="Arial" charset="0"/>
                <a:ea typeface="Times New Roman" charset="0"/>
                <a:cs typeface="Times New Roman" charset="0"/>
              </a:rPr>
              <a:t>.</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Turn on Notifications for the app.</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Find the </a:t>
            </a:r>
            <a:r>
              <a:rPr lang="en-US" sz="1200" dirty="0" smtClean="0">
                <a:solidFill>
                  <a:srgbClr val="555555"/>
                </a:solidFill>
                <a:effectLst/>
                <a:latin typeface="Arial" charset="0"/>
                <a:ea typeface="Times New Roman" charset="0"/>
                <a:cs typeface="Times New Roman" charset="0"/>
              </a:rPr>
              <a:t>Michigan Appellate Bench Bar Conference app on </a:t>
            </a:r>
            <a:r>
              <a:rPr lang="en-US" sz="1200" dirty="0">
                <a:solidFill>
                  <a:srgbClr val="555555"/>
                </a:solidFill>
                <a:effectLst/>
                <a:latin typeface="Arial" charset="0"/>
                <a:ea typeface="Times New Roman" charset="0"/>
                <a:cs typeface="Times New Roman" charset="0"/>
              </a:rPr>
              <a:t>the list and tap its name. Switch Allow Notifications on.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Allowing Notifications on iOS</a:t>
            </a:r>
            <a:endParaRPr lang="en-US" sz="1200" dirty="0">
              <a:solidFill>
                <a:srgbClr val="E58821"/>
              </a:solidFill>
              <a:effectLst/>
              <a:latin typeface="Cambria" charset="0"/>
              <a:ea typeface="ＭＳ 明朝" charset="-128"/>
              <a:cs typeface="Times New Roman" charset="0"/>
            </a:endParaRPr>
          </a:p>
        </p:txBody>
      </p:sp>
      <p:sp>
        <p:nvSpPr>
          <p:cNvPr id="16" name="Text Box 10"/>
          <p:cNvSpPr txBox="1"/>
          <p:nvPr/>
        </p:nvSpPr>
        <p:spPr>
          <a:xfrm>
            <a:off x="3144253" y="4393963"/>
            <a:ext cx="6384758" cy="2493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Note: </a:t>
            </a:r>
            <a:r>
              <a:rPr lang="en-US" sz="1200" dirty="0">
                <a:solidFill>
                  <a:srgbClr val="434343"/>
                </a:solidFill>
                <a:effectLst/>
                <a:latin typeface="Arial" charset="0"/>
                <a:ea typeface="Times New Roman" charset="0"/>
                <a:cs typeface="Times New Roman" charset="0"/>
              </a:rPr>
              <a:t>Not all Android phones are the same. The directions below walk you through the most common OS, Android 5.0.</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1 Access the Notification menu. </a:t>
            </a:r>
            <a:r>
              <a:rPr lang="en-US" sz="1200" dirty="0">
                <a:solidFill>
                  <a:srgbClr val="434343"/>
                </a:solidFill>
                <a:effectLst/>
                <a:latin typeface="Arial" charset="0"/>
                <a:ea typeface="Times New Roman" charset="0"/>
                <a:cs typeface="Times New Roman" charset="0"/>
              </a:rPr>
              <a:t>Swipe down on the home screen, then click the gear in the top right. Tap </a:t>
            </a:r>
            <a:r>
              <a:rPr lang="en-US" sz="1200" b="1" dirty="0">
                <a:solidFill>
                  <a:srgbClr val="434343"/>
                </a:solidFill>
                <a:effectLst/>
                <a:latin typeface="Arial" charset="0"/>
                <a:ea typeface="Times New Roman" charset="0"/>
                <a:cs typeface="Times New Roman" charset="0"/>
              </a:rPr>
              <a:t>Sounds and notifications</a:t>
            </a:r>
            <a:r>
              <a:rPr lang="en-US" sz="1200" dirty="0">
                <a:solidFill>
                  <a:srgbClr val="434343"/>
                </a:solidFill>
                <a:effectLst/>
                <a:latin typeface="Arial" charset="0"/>
                <a:ea typeface="Times New Roman" charset="0"/>
                <a:cs typeface="Times New Roman" charset="0"/>
              </a:rPr>
              <a:t>.</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Turn on Notifications for your event’s App. </a:t>
            </a:r>
            <a:r>
              <a:rPr lang="en-US" sz="1200" dirty="0">
                <a:solidFill>
                  <a:srgbClr val="434343"/>
                </a:solidFill>
                <a:effectLst/>
                <a:latin typeface="Arial" charset="0"/>
                <a:ea typeface="Times New Roman" charset="0"/>
                <a:cs typeface="Times New Roman" charset="0"/>
              </a:rPr>
              <a:t>Scroll down and tap </a:t>
            </a:r>
            <a:r>
              <a:rPr lang="en-US" sz="1200" b="1" dirty="0">
                <a:solidFill>
                  <a:srgbClr val="434343"/>
                </a:solidFill>
                <a:effectLst/>
                <a:latin typeface="Arial" charset="0"/>
                <a:ea typeface="Times New Roman" charset="0"/>
                <a:cs typeface="Times New Roman" charset="0"/>
              </a:rPr>
              <a:t>App notifications</a:t>
            </a:r>
            <a:r>
              <a:rPr lang="en-US" sz="1200" dirty="0">
                <a:solidFill>
                  <a:srgbClr val="434343"/>
                </a:solidFill>
                <a:effectLst/>
                <a:latin typeface="Arial" charset="0"/>
                <a:ea typeface="Times New Roman" charset="0"/>
                <a:cs typeface="Times New Roman" charset="0"/>
              </a:rPr>
              <a:t>. Find </a:t>
            </a:r>
            <a:r>
              <a:rPr lang="en-US" sz="1200" dirty="0" smtClean="0">
                <a:solidFill>
                  <a:srgbClr val="434343"/>
                </a:solidFill>
                <a:effectLst/>
                <a:latin typeface="Arial" charset="0"/>
                <a:ea typeface="Times New Roman" charset="0"/>
                <a:cs typeface="Times New Roman" charset="0"/>
              </a:rPr>
              <a:t>Bench Bar Conference app </a:t>
            </a:r>
            <a:r>
              <a:rPr lang="en-US" sz="1200" dirty="0">
                <a:solidFill>
                  <a:srgbClr val="434343"/>
                </a:solidFill>
                <a:effectLst/>
                <a:latin typeface="Arial" charset="0"/>
                <a:ea typeface="Times New Roman" charset="0"/>
                <a:cs typeface="Times New Roman" charset="0"/>
              </a:rPr>
              <a:t>on the list. Switch notifications from off to on.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endParaRPr lang="en-US" sz="1200" dirty="0">
              <a:effectLst/>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Or Android</a:t>
            </a:r>
            <a:endParaRPr lang="en-US" sz="1200" dirty="0">
              <a:solidFill>
                <a:srgbClr val="E58821"/>
              </a:solidFill>
              <a:effectLst/>
              <a:latin typeface="Cambria" charset="0"/>
              <a:ea typeface="ＭＳ 明朝" charset="-128"/>
              <a:cs typeface="Times New Roman" charset="0"/>
            </a:endParaRPr>
          </a:p>
        </p:txBody>
      </p:sp>
      <p:sp>
        <p:nvSpPr>
          <p:cNvPr id="18" name="Right Arrow 17"/>
          <p:cNvSpPr/>
          <p:nvPr/>
        </p:nvSpPr>
        <p:spPr>
          <a:xfrm rot="9723763">
            <a:off x="1492609" y="3644079"/>
            <a:ext cx="828029"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2101" y="3476920"/>
            <a:ext cx="1655180" cy="2687926"/>
          </a:xfrm>
          <a:prstGeom prst="rect">
            <a:avLst/>
          </a:prstGeom>
        </p:spPr>
      </p:pic>
      <p:sp>
        <p:nvSpPr>
          <p:cNvPr id="20" name="Right Arrow 19"/>
          <p:cNvSpPr/>
          <p:nvPr/>
        </p:nvSpPr>
        <p:spPr>
          <a:xfrm rot="2706012">
            <a:off x="9352511" y="4311761"/>
            <a:ext cx="828029"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8262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71" y="1673830"/>
            <a:ext cx="1406364" cy="250020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978197"/>
            <a:ext cx="2039623" cy="388545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400" y="1673831"/>
            <a:ext cx="1406364" cy="250020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5360" y="1673830"/>
            <a:ext cx="1406364" cy="250020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3192" y="1673831"/>
            <a:ext cx="1406364" cy="2500202"/>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Live Polling</a:t>
            </a:r>
            <a:endParaRPr lang="en-US" sz="1200" dirty="0">
              <a:effectLst/>
              <a:ea typeface="ＭＳ 明朝" charset="-128"/>
              <a:cs typeface="Times New Roman"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8" name="Text Box 10"/>
          <p:cNvSpPr txBox="1"/>
          <p:nvPr/>
        </p:nvSpPr>
        <p:spPr>
          <a:xfrm>
            <a:off x="2601989" y="5027447"/>
            <a:ext cx="9590011" cy="180769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a:t>
            </a:r>
            <a:r>
              <a:rPr lang="en-US" sz="1200" b="1" dirty="0" smtClean="0">
                <a:solidFill>
                  <a:srgbClr val="139CEA"/>
                </a:solidFill>
                <a:effectLst/>
                <a:latin typeface="Arial" charset="0"/>
                <a:ea typeface="Times New Roman" charset="0"/>
                <a:cs typeface="Times New Roman" charset="0"/>
              </a:rPr>
              <a:t>Schedule on the Event Guide. </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r>
              <a:rPr lang="en-US" sz="1200" b="1" dirty="0">
                <a:solidFill>
                  <a:srgbClr val="139CEA"/>
                </a:solidFill>
                <a:effectLst/>
                <a:latin typeface="Arial" charset="0"/>
                <a:ea typeface="Times New Roman" charset="0"/>
                <a:cs typeface="Times New Roman" charset="0"/>
              </a:rPr>
              <a:t>2 </a:t>
            </a:r>
            <a:r>
              <a:rPr lang="en-US" sz="1200" b="1" dirty="0" smtClean="0">
                <a:solidFill>
                  <a:srgbClr val="139CEA"/>
                </a:solidFill>
                <a:effectLst/>
                <a:latin typeface="Arial" charset="0"/>
                <a:ea typeface="Times New Roman" charset="0"/>
                <a:cs typeface="Times New Roman" charset="0"/>
              </a:rPr>
              <a:t>In the schedule go to the session/plenary being attended. </a:t>
            </a:r>
            <a:r>
              <a:rPr lang="en-US" sz="1200" dirty="0" smtClean="0">
                <a:solidFill>
                  <a:srgbClr val="434343"/>
                </a:solidFill>
                <a:effectLst/>
                <a:latin typeface="Arial" charset="0"/>
                <a:ea typeface="Times New Roman" charset="0"/>
                <a:cs typeface="Times New Roman" charset="0"/>
              </a:rPr>
              <a:t>The top navigation will show which day of the schedule is being viewed. Scroll through until finding the session/plenary you are attending. (Easy access to your personal schedule is on the bottom navigation bar.)</a:t>
            </a: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r>
              <a:rPr lang="en-US" sz="1200" b="1" dirty="0">
                <a:solidFill>
                  <a:srgbClr val="139CEA"/>
                </a:solidFill>
                <a:latin typeface="Arial" charset="0"/>
                <a:ea typeface="Times New Roman" charset="0"/>
                <a:cs typeface="Times New Roman" charset="0"/>
              </a:rPr>
              <a:t>3</a:t>
            </a:r>
            <a:r>
              <a:rPr lang="en-US" sz="1200" b="1" dirty="0" smtClean="0">
                <a:solidFill>
                  <a:srgbClr val="139CEA"/>
                </a:solidFill>
                <a:latin typeface="Arial" charset="0"/>
                <a:ea typeface="Times New Roman" charset="0"/>
                <a:cs typeface="Times New Roman" charset="0"/>
              </a:rPr>
              <a:t> View the session/plenary page and find the Live Polls area. </a:t>
            </a:r>
            <a:r>
              <a:rPr lang="en-US" sz="1200" dirty="0" smtClean="0">
                <a:solidFill>
                  <a:srgbClr val="434343"/>
                </a:solidFill>
                <a:latin typeface="Arial" charset="0"/>
                <a:ea typeface="Times New Roman" charset="0"/>
                <a:cs typeface="Times New Roman" charset="0"/>
              </a:rPr>
              <a:t>Click on the poll that is being asked.</a:t>
            </a:r>
          </a:p>
          <a:p>
            <a:endParaRPr lang="en-US" sz="1200" dirty="0" smtClean="0">
              <a:solidFill>
                <a:srgbClr val="434343"/>
              </a:solidFill>
              <a:latin typeface="Arial" charset="0"/>
              <a:ea typeface="Times New Roman" charset="0"/>
              <a:cs typeface="Times New Roman" charset="0"/>
            </a:endParaRPr>
          </a:p>
          <a:p>
            <a:r>
              <a:rPr lang="en-US" sz="1200" b="1" dirty="0" smtClean="0">
                <a:solidFill>
                  <a:srgbClr val="139CEA"/>
                </a:solidFill>
                <a:latin typeface="Arial" charset="0"/>
                <a:ea typeface="Times New Roman" charset="0"/>
                <a:cs typeface="Times New Roman" charset="0"/>
              </a:rPr>
              <a:t>4 Select an answer and click Finish.</a:t>
            </a:r>
            <a:endParaRPr lang="en-US" sz="1200" dirty="0">
              <a:effectLst/>
              <a:ea typeface="ＭＳ 明朝" charset="-128"/>
              <a:cs typeface="Times New Roman" charset="0"/>
            </a:endParaRP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3151329" y="978198"/>
            <a:ext cx="2039623" cy="3885454"/>
          </a:xfrm>
          <a:prstGeom prst="rect">
            <a:avLst/>
          </a:prstGeom>
        </p:spPr>
      </p:pic>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6467289" y="978197"/>
            <a:ext cx="2039623" cy="3885454"/>
          </a:xfrm>
          <a:prstGeom prst="rect">
            <a:avLst/>
          </a:prstGeom>
        </p:spPr>
      </p:pic>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9685121" y="978198"/>
            <a:ext cx="2039623" cy="3885454"/>
          </a:xfrm>
          <a:prstGeom prst="rect">
            <a:avLst/>
          </a:prstGeom>
        </p:spPr>
      </p:pic>
      <p:sp>
        <p:nvSpPr>
          <p:cNvPr id="3" name="Right Arrow 2"/>
          <p:cNvSpPr/>
          <p:nvPr/>
        </p:nvSpPr>
        <p:spPr>
          <a:xfrm>
            <a:off x="2106123" y="2626822"/>
            <a:ext cx="986210" cy="54864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ight Arrow 22"/>
          <p:cNvSpPr/>
          <p:nvPr/>
        </p:nvSpPr>
        <p:spPr>
          <a:xfrm>
            <a:off x="5364711" y="2626822"/>
            <a:ext cx="986210" cy="54864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ight Arrow 23"/>
          <p:cNvSpPr/>
          <p:nvPr/>
        </p:nvSpPr>
        <p:spPr>
          <a:xfrm>
            <a:off x="8656537" y="2626822"/>
            <a:ext cx="986210" cy="54864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6079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8" y="1766011"/>
            <a:ext cx="1632092" cy="2901497"/>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Messaging Attendees</a:t>
            </a:r>
            <a:endParaRPr lang="en-US" sz="1200" dirty="0">
              <a:effectLst/>
              <a:ea typeface="ＭＳ 明朝" charset="-128"/>
              <a:cs typeface="Times New Roman"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Get to Chatting</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a:solidFill>
                  <a:srgbClr val="E58821"/>
                </a:solidFill>
                <a:effectLst/>
                <a:latin typeface="Arial" charset="0"/>
                <a:ea typeface="ＭＳ 明朝" charset="-128"/>
                <a:cs typeface="Times New Roman" charset="0"/>
              </a:rPr>
              <a:t>Or </a:t>
            </a:r>
            <a:r>
              <a:rPr lang="en-US" sz="2400" b="1" dirty="0" smtClean="0">
                <a:solidFill>
                  <a:srgbClr val="E58821"/>
                </a:solidFill>
                <a:effectLst/>
                <a:latin typeface="Arial" charset="0"/>
                <a:ea typeface="ＭＳ 明朝" charset="-128"/>
                <a:cs typeface="Times New Roman" charset="0"/>
              </a:rPr>
              <a:t>Be a Hermit</a:t>
            </a:r>
            <a:endParaRPr lang="en-US" sz="1200" dirty="0">
              <a:solidFill>
                <a:srgbClr val="E58821"/>
              </a:solidFill>
              <a:effectLst/>
              <a:latin typeface="Cambria" charset="0"/>
              <a:ea typeface="ＭＳ 明朝" charset="-128"/>
              <a:cs typeface="Times New Roman" charset="0"/>
            </a:endParaRPr>
          </a:p>
        </p:txBody>
      </p:sp>
      <p:sp>
        <p:nvSpPr>
          <p:cNvPr id="14" name="Text Box 9"/>
          <p:cNvSpPr txBox="1"/>
          <p:nvPr/>
        </p:nvSpPr>
        <p:spPr>
          <a:xfrm>
            <a:off x="2297265" y="1610140"/>
            <a:ext cx="7279871" cy="1707838"/>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Attendee List.</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After logging in, tap the </a:t>
            </a:r>
            <a:r>
              <a:rPr lang="en-US" sz="1200" b="1" dirty="0">
                <a:solidFill>
                  <a:srgbClr val="434343"/>
                </a:solidFill>
                <a:effectLst/>
                <a:latin typeface="Arial" charset="0"/>
                <a:ea typeface="Times New Roman" charset="0"/>
                <a:cs typeface="Times New Roman" charset="0"/>
              </a:rPr>
              <a:t>Attendees </a:t>
            </a:r>
            <a:r>
              <a:rPr lang="en-US" sz="1200" dirty="0">
                <a:solidFill>
                  <a:srgbClr val="434343"/>
                </a:solidFill>
                <a:effectLst/>
                <a:latin typeface="Arial" charset="0"/>
                <a:ea typeface="Times New Roman" charset="0"/>
                <a:cs typeface="Times New Roman" charset="0"/>
              </a:rPr>
              <a:t>icon.</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Send your message.</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Find the person you want to message by either scrolling through the list or using the search bar at the top of the screen.</a:t>
            </a:r>
            <a:br>
              <a:rPr lang="en-US" sz="1200" dirty="0">
                <a:solidFill>
                  <a:srgbClr val="555555"/>
                </a:solidFill>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Tap their name, then the chat icon to start texting. If you want to pick up a chat you previously started, tap the hamburger icon in the top right, then </a:t>
            </a:r>
            <a:r>
              <a:rPr lang="en-US" sz="1200" b="1" dirty="0">
                <a:solidFill>
                  <a:srgbClr val="555555"/>
                </a:solidFill>
                <a:effectLst/>
                <a:latin typeface="Arial" charset="0"/>
                <a:ea typeface="Times New Roman" charset="0"/>
                <a:cs typeface="Times New Roman" charset="0"/>
              </a:rPr>
              <a:t>My Messages</a:t>
            </a:r>
            <a:r>
              <a:rPr lang="en-US" sz="1200" dirty="0">
                <a:solidFill>
                  <a:srgbClr val="555555"/>
                </a:solidFill>
                <a:effectLst/>
                <a:latin typeface="Arial" charset="0"/>
                <a:ea typeface="Times New Roman" charset="0"/>
                <a:cs typeface="Times New Roman" charset="0"/>
              </a:rPr>
              <a:t>.</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6" name="Text Box 10"/>
          <p:cNvSpPr txBox="1"/>
          <p:nvPr/>
        </p:nvSpPr>
        <p:spPr>
          <a:xfrm>
            <a:off x="3251108" y="4181627"/>
            <a:ext cx="6550586" cy="181272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Arial" charset="0"/>
                <a:ea typeface="Times New Roman" charset="0"/>
                <a:cs typeface="Times New Roman" charset="0"/>
              </a:rPr>
              <a:t/>
            </a:r>
            <a:br>
              <a:rPr lang="en-US" sz="1200">
                <a:effectLst/>
                <a:latin typeface="Arial" charset="0"/>
                <a:ea typeface="Times New Roman" charset="0"/>
                <a:cs typeface="Times New Roman" charset="0"/>
              </a:rPr>
            </a:br>
            <a:r>
              <a:rPr lang="en-US" sz="1200" b="1">
                <a:solidFill>
                  <a:srgbClr val="139CEA"/>
                </a:solidFill>
                <a:effectLst/>
                <a:latin typeface="Arial" charset="0"/>
                <a:ea typeface="Times New Roman" charset="0"/>
                <a:cs typeface="Times New Roman" charset="0"/>
              </a:rPr>
              <a:t>1 Access the Attendee List. </a:t>
            </a:r>
            <a:r>
              <a:rPr lang="en-US" sz="1200" dirty="0">
                <a:solidFill>
                  <a:srgbClr val="434343"/>
                </a:solidFill>
                <a:effectLst/>
                <a:latin typeface="Arial" charset="0"/>
                <a:ea typeface="Times New Roman" charset="0"/>
                <a:cs typeface="Times New Roman" charset="0"/>
              </a:rPr>
              <a:t>Rather focus on the conference? Just as before, log in and tap the </a:t>
            </a:r>
            <a:r>
              <a:rPr lang="en-US" sz="1200" b="1" dirty="0">
                <a:solidFill>
                  <a:srgbClr val="434343"/>
                </a:solidFill>
                <a:effectLst/>
                <a:latin typeface="Arial" charset="0"/>
                <a:ea typeface="Times New Roman" charset="0"/>
                <a:cs typeface="Times New Roman" charset="0"/>
              </a:rPr>
              <a:t>Attendees </a:t>
            </a:r>
            <a:r>
              <a:rPr lang="en-US" sz="1200" dirty="0">
                <a:solidFill>
                  <a:srgbClr val="434343"/>
                </a:solidFill>
                <a:effectLst/>
                <a:latin typeface="Arial" charset="0"/>
                <a:ea typeface="Times New Roman" charset="0"/>
                <a:cs typeface="Times New Roman" charset="0"/>
              </a:rPr>
              <a:t>icon.</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Block the person. </a:t>
            </a:r>
            <a:r>
              <a:rPr lang="en-US" sz="1200" dirty="0">
                <a:solidFill>
                  <a:srgbClr val="434343"/>
                </a:solidFill>
                <a:effectLst/>
                <a:latin typeface="Arial" charset="0"/>
                <a:ea typeface="Times New Roman" charset="0"/>
                <a:cs typeface="Times New Roman" charset="0"/>
              </a:rPr>
              <a:t>Find the Chatty Cathy you’re worried about by scrolling through the list or using the search bar at the top of the screen.</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Tap their name, then the chat icon. But, don’t type anything, instead tap </a:t>
            </a:r>
            <a:r>
              <a:rPr lang="en-US" sz="1200" b="1" dirty="0">
                <a:solidFill>
                  <a:srgbClr val="434343"/>
                </a:solidFill>
                <a:effectLst/>
                <a:latin typeface="Arial" charset="0"/>
                <a:ea typeface="Times New Roman" charset="0"/>
                <a:cs typeface="Times New Roman" charset="0"/>
              </a:rPr>
              <a:t>Block</a:t>
            </a:r>
            <a:r>
              <a:rPr lang="en-US" sz="1200" dirty="0">
                <a:solidFill>
                  <a:srgbClr val="434343"/>
                </a:solidFill>
                <a:effectLst/>
                <a:latin typeface="Arial" charset="0"/>
                <a:ea typeface="Times New Roman" charset="0"/>
                <a:cs typeface="Times New Roman" charset="0"/>
              </a:rPr>
              <a:t> in the top right.</a:t>
            </a:r>
            <a:endParaRPr lang="en-US" sz="1200" dirty="0">
              <a:effectLst/>
              <a:ea typeface="ＭＳ 明朝" charset="-128"/>
              <a:cs typeface="Times New Roman" charset="0"/>
            </a:endParaRPr>
          </a:p>
        </p:txBody>
      </p:sp>
      <p:pic>
        <p:nvPicPr>
          <p:cNvPr id="19" name="Picture 18"/>
          <p:cNvPicPr/>
          <p:nvPr/>
        </p:nvPicPr>
        <p:blipFill>
          <a:blip r:embed="rId6">
            <a:extLst>
              <a:ext uri="{28A0092B-C50C-407E-A947-70E740481C1C}">
                <a14:useLocalDpi xmlns:a14="http://schemas.microsoft.com/office/drawing/2010/main" val="0"/>
              </a:ext>
            </a:extLst>
          </a:blip>
          <a:stretch>
            <a:fillRect/>
          </a:stretch>
        </p:blipFill>
        <p:spPr>
          <a:xfrm>
            <a:off x="10012112" y="3407343"/>
            <a:ext cx="1666545" cy="2962801"/>
          </a:xfrm>
          <a:prstGeom prst="rect">
            <a:avLst/>
          </a:prstGeom>
        </p:spPr>
      </p:pic>
      <p:sp>
        <p:nvSpPr>
          <p:cNvPr id="18" name="Right Arrow 17"/>
          <p:cNvSpPr/>
          <p:nvPr/>
        </p:nvSpPr>
        <p:spPr>
          <a:xfrm rot="13390236">
            <a:off x="1051399" y="2785874"/>
            <a:ext cx="1304999" cy="353151"/>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2519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8" y="1766011"/>
            <a:ext cx="1632092" cy="2901496"/>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Creating Notes</a:t>
            </a:r>
            <a:endParaRPr lang="en-US" sz="1200" dirty="0">
              <a:effectLst/>
              <a:ea typeface="ＭＳ 明朝" charset="-128"/>
              <a:cs typeface="Times New Roman"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Write Your Thoughts</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effectLst/>
                <a:latin typeface="Arial" charset="0"/>
                <a:ea typeface="ＭＳ 明朝" charset="-128"/>
                <a:cs typeface="Times New Roman" charset="0"/>
              </a:rPr>
              <a:t>Then Export Them</a:t>
            </a:r>
            <a:endParaRPr lang="en-US" sz="1200" dirty="0">
              <a:solidFill>
                <a:srgbClr val="E58821"/>
              </a:solidFill>
              <a:effectLst/>
              <a:latin typeface="Cambria" charset="0"/>
              <a:ea typeface="ＭＳ 明朝" charset="-128"/>
              <a:cs typeface="Times New Roman" charset="0"/>
            </a:endParaRPr>
          </a:p>
        </p:txBody>
      </p:sp>
      <p:sp>
        <p:nvSpPr>
          <p:cNvPr id="18" name="Text Box 9"/>
          <p:cNvSpPr txBox="1"/>
          <p:nvPr/>
        </p:nvSpPr>
        <p:spPr>
          <a:xfrm>
            <a:off x="2188509" y="1569902"/>
            <a:ext cx="6884212" cy="196733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Find your Event Item.</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After logging in, find the session, </a:t>
            </a:r>
            <a:r>
              <a:rPr lang="en-US" sz="1200" dirty="0" smtClean="0">
                <a:solidFill>
                  <a:srgbClr val="434343"/>
                </a:solidFill>
                <a:latin typeface="Arial" charset="0"/>
                <a:ea typeface="Times New Roman" charset="0"/>
                <a:cs typeface="Times New Roman" charset="0"/>
              </a:rPr>
              <a:t>moderator/facilitator</a:t>
            </a:r>
            <a:r>
              <a:rPr lang="en-US" sz="1200" dirty="0" smtClean="0">
                <a:solidFill>
                  <a:srgbClr val="434343"/>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or attendee you'd like to create a note about by tapping on the appropriate icon in the Event Directory, then scrolling through the item list.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
            </a:r>
            <a:br>
              <a:rPr lang="en-US" sz="1200" dirty="0">
                <a:solidFill>
                  <a:srgbClr val="434343"/>
                </a:solidFill>
                <a:effectLst/>
                <a:latin typeface="Arial" charset="0"/>
                <a:ea typeface="Times New Roman" charset="0"/>
                <a:cs typeface="Times New Roman" charset="0"/>
              </a:rPr>
            </a:br>
            <a:r>
              <a:rPr lang="en-US" sz="1200" dirty="0">
                <a:solidFill>
                  <a:srgbClr val="434343"/>
                </a:solidFill>
                <a:effectLst/>
                <a:latin typeface="Arial" charset="0"/>
                <a:ea typeface="Times New Roman" charset="0"/>
                <a:cs typeface="Times New Roman" charset="0"/>
              </a:rPr>
              <a:t>Once you've found the item you're looking for, tap on it..</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Write your note.</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Tap the pencil icon to bring up a blank page and your keyboard. Enter your thoughts, observations, and ideas. Tap </a:t>
            </a:r>
            <a:r>
              <a:rPr lang="en-US" sz="1200" b="1" dirty="0">
                <a:solidFill>
                  <a:srgbClr val="555555"/>
                </a:solidFill>
                <a:effectLst/>
                <a:latin typeface="Arial" charset="0"/>
                <a:ea typeface="Times New Roman" charset="0"/>
                <a:cs typeface="Times New Roman" charset="0"/>
              </a:rPr>
              <a:t>Done</a:t>
            </a:r>
            <a:r>
              <a:rPr lang="en-US" sz="1200" dirty="0">
                <a:solidFill>
                  <a:srgbClr val="555555"/>
                </a:solidFill>
                <a:effectLst/>
                <a:latin typeface="Arial" charset="0"/>
                <a:ea typeface="Times New Roman" charset="0"/>
                <a:cs typeface="Times New Roman" charset="0"/>
              </a:rPr>
              <a:t> when you've finished.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20" name="Text Box 10"/>
          <p:cNvSpPr txBox="1"/>
          <p:nvPr/>
        </p:nvSpPr>
        <p:spPr>
          <a:xfrm>
            <a:off x="3144252" y="4295343"/>
            <a:ext cx="6584453" cy="165688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Navigate to My Notes. </a:t>
            </a:r>
            <a:r>
              <a:rPr lang="en-US" sz="1200" dirty="0">
                <a:solidFill>
                  <a:srgbClr val="434343"/>
                </a:solidFill>
                <a:effectLst/>
                <a:latin typeface="Arial" charset="0"/>
                <a:ea typeface="Times New Roman" charset="0"/>
                <a:cs typeface="Times New Roman" charset="0"/>
              </a:rPr>
              <a:t>Tap the hamburger icon in the top right, then My Notes.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Here you’ll find all the notes you’ve taken organized by session. </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Choose where to send your notes. </a:t>
            </a:r>
            <a:r>
              <a:rPr lang="en-US" sz="1200" dirty="0">
                <a:solidFill>
                  <a:srgbClr val="434343"/>
                </a:solidFill>
                <a:effectLst/>
                <a:latin typeface="Arial" charset="0"/>
                <a:ea typeface="Times New Roman" charset="0"/>
                <a:cs typeface="Times New Roman" charset="0"/>
              </a:rPr>
              <a:t>Tap the share icon in the top right and </a:t>
            </a:r>
            <a:r>
              <a:rPr lang="en-US" sz="1200" dirty="0" smtClean="0">
                <a:solidFill>
                  <a:srgbClr val="434343"/>
                </a:solidFill>
                <a:effectLst/>
                <a:latin typeface="Arial" charset="0"/>
                <a:ea typeface="Times New Roman" charset="0"/>
                <a:cs typeface="Times New Roman" charset="0"/>
              </a:rPr>
              <a:t>we </a:t>
            </a:r>
            <a:r>
              <a:rPr lang="en-US" sz="1200" dirty="0">
                <a:solidFill>
                  <a:srgbClr val="434343"/>
                </a:solidFill>
                <a:effectLst/>
                <a:latin typeface="Arial" charset="0"/>
                <a:ea typeface="Times New Roman" charset="0"/>
                <a:cs typeface="Times New Roman" charset="0"/>
              </a:rPr>
              <a:t>will automatically generate a draft of an email that contains all your notes. All you have to do is enter an email address, then tap </a:t>
            </a:r>
            <a:r>
              <a:rPr lang="en-US" sz="1200" b="1" dirty="0">
                <a:solidFill>
                  <a:srgbClr val="434343"/>
                </a:solidFill>
                <a:effectLst/>
                <a:latin typeface="Arial" charset="0"/>
                <a:ea typeface="Times New Roman" charset="0"/>
                <a:cs typeface="Times New Roman" charset="0"/>
              </a:rPr>
              <a:t>Send</a:t>
            </a:r>
            <a:r>
              <a:rPr lang="en-US" sz="1200" dirty="0">
                <a:solidFill>
                  <a:srgbClr val="434343"/>
                </a:solidFill>
                <a:effectLst/>
                <a:latin typeface="Arial" charset="0"/>
                <a:ea typeface="Times New Roman" charset="0"/>
                <a:cs typeface="Times New Roman" charset="0"/>
              </a:rPr>
              <a:t>.</a:t>
            </a:r>
            <a:br>
              <a:rPr lang="en-US" sz="1200" dirty="0">
                <a:solidFill>
                  <a:srgbClr val="434343"/>
                </a:solidFill>
                <a:effectLst/>
                <a:latin typeface="Arial" charset="0"/>
                <a:ea typeface="Times New Roman" charset="0"/>
                <a:cs typeface="Times New Roman" charset="0"/>
              </a:rPr>
            </a:br>
            <a:endParaRPr lang="en-US" sz="1200" dirty="0">
              <a:effectLst/>
              <a:ea typeface="ＭＳ 明朝" charset="-128"/>
              <a:cs typeface="Times New Roman" charset="0"/>
            </a:endParaRPr>
          </a:p>
        </p:txBody>
      </p:sp>
      <p:sp>
        <p:nvSpPr>
          <p:cNvPr id="14" name="Right Arrow 13"/>
          <p:cNvSpPr/>
          <p:nvPr/>
        </p:nvSpPr>
        <p:spPr>
          <a:xfrm rot="17555891">
            <a:off x="-142695" y="2970069"/>
            <a:ext cx="828029"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756" y="3476920"/>
            <a:ext cx="1686821" cy="2687926"/>
          </a:xfrm>
          <a:prstGeom prst="rect">
            <a:avLst/>
          </a:prstGeom>
        </p:spPr>
      </p:pic>
      <p:sp>
        <p:nvSpPr>
          <p:cNvPr id="19" name="Right Arrow 18"/>
          <p:cNvSpPr/>
          <p:nvPr/>
        </p:nvSpPr>
        <p:spPr>
          <a:xfrm rot="6842443">
            <a:off x="11379093" y="3088548"/>
            <a:ext cx="828029"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82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8" y="1766011"/>
            <a:ext cx="1632092" cy="2901497"/>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Networking</a:t>
            </a:r>
            <a:endParaRPr lang="en-US" sz="1200" dirty="0">
              <a:effectLst/>
              <a:ea typeface="ＭＳ 明朝" charset="-128"/>
              <a:cs typeface="Times New Roman"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Share Your Info</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Continue the Convo</a:t>
            </a:r>
            <a:endParaRPr lang="en-US" sz="1200" dirty="0">
              <a:solidFill>
                <a:srgbClr val="E58821"/>
              </a:solidFill>
              <a:effectLst/>
              <a:latin typeface="Cambria" charset="0"/>
              <a:ea typeface="ＭＳ 明朝" charset="-128"/>
              <a:cs typeface="Times New Roman" charset="0"/>
            </a:endParaRPr>
          </a:p>
        </p:txBody>
      </p:sp>
      <p:sp>
        <p:nvSpPr>
          <p:cNvPr id="23" name="Text Box 9"/>
          <p:cNvSpPr txBox="1"/>
          <p:nvPr/>
        </p:nvSpPr>
        <p:spPr>
          <a:xfrm>
            <a:off x="2224277" y="1732257"/>
            <a:ext cx="7282031" cy="170011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Attendee List.</a:t>
            </a:r>
            <a:r>
              <a:rPr lang="en-US" sz="1200" b="1" dirty="0">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After logging in, tap the </a:t>
            </a:r>
            <a:r>
              <a:rPr lang="en-US" sz="1200" b="1" dirty="0">
                <a:solidFill>
                  <a:srgbClr val="434343"/>
                </a:solidFill>
                <a:effectLst/>
                <a:latin typeface="Arial" charset="0"/>
                <a:ea typeface="Times New Roman" charset="0"/>
                <a:cs typeface="Times New Roman" charset="0"/>
              </a:rPr>
              <a:t>Attendees </a:t>
            </a:r>
            <a:r>
              <a:rPr lang="en-US" sz="1200" dirty="0">
                <a:solidFill>
                  <a:srgbClr val="434343"/>
                </a:solidFill>
                <a:effectLst/>
                <a:latin typeface="Arial" charset="0"/>
                <a:ea typeface="Times New Roman" charset="0"/>
                <a:cs typeface="Times New Roman" charset="0"/>
              </a:rPr>
              <a:t>icon.</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Send a request.</a:t>
            </a:r>
            <a:r>
              <a:rPr lang="en-US" sz="1200" b="1" dirty="0">
                <a:solidFill>
                  <a:srgbClr val="00ADEE"/>
                </a:solidFill>
                <a:effectLst/>
                <a:latin typeface="Arial" charset="0"/>
                <a:ea typeface="Times New Roman" charset="0"/>
                <a:cs typeface="Times New Roman" charset="0"/>
              </a:rPr>
              <a:t> </a:t>
            </a:r>
            <a:r>
              <a:rPr lang="en-US" sz="1200" dirty="0">
                <a:solidFill>
                  <a:srgbClr val="555555"/>
                </a:solidFill>
                <a:effectLst/>
                <a:latin typeface="Arial" charset="0"/>
                <a:ea typeface="Times New Roman" charset="0"/>
                <a:cs typeface="Times New Roman" charset="0"/>
              </a:rPr>
              <a:t>Find the person you want to share your contact information by either scrolling through the list or using the search bar at the top of the screen.</a:t>
            </a:r>
            <a:br>
              <a:rPr lang="en-US" sz="1200" dirty="0">
                <a:solidFill>
                  <a:srgbClr val="555555"/>
                </a:solidFill>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dirty="0">
                <a:solidFill>
                  <a:srgbClr val="555555"/>
                </a:solidFill>
                <a:effectLst/>
                <a:latin typeface="Arial" charset="0"/>
                <a:ea typeface="Times New Roman" charset="0"/>
                <a:cs typeface="Times New Roman" charset="0"/>
              </a:rPr>
              <a:t>Tap their name, then the plus icon to send a contact request. If they accept, the two of you will exchange info.</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24" name="Text Box 10"/>
          <p:cNvSpPr txBox="1"/>
          <p:nvPr/>
        </p:nvSpPr>
        <p:spPr>
          <a:xfrm>
            <a:off x="3160894" y="4181626"/>
            <a:ext cx="6567811" cy="1753348"/>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My Contacts. </a:t>
            </a:r>
            <a:r>
              <a:rPr lang="en-US" sz="1200" dirty="0">
                <a:solidFill>
                  <a:srgbClr val="434343"/>
                </a:solidFill>
                <a:effectLst/>
                <a:latin typeface="Arial" charset="0"/>
                <a:ea typeface="Times New Roman" charset="0"/>
                <a:cs typeface="Times New Roman" charset="0"/>
              </a:rPr>
              <a:t>Tap the hamburger icon to open up the side </a:t>
            </a:r>
            <a:r>
              <a:rPr lang="en-US" sz="1200" dirty="0" err="1">
                <a:solidFill>
                  <a:srgbClr val="434343"/>
                </a:solidFill>
                <a:effectLst/>
                <a:latin typeface="Arial" charset="0"/>
                <a:ea typeface="Times New Roman" charset="0"/>
                <a:cs typeface="Times New Roman" charset="0"/>
              </a:rPr>
              <a:t>nav</a:t>
            </a:r>
            <a:r>
              <a:rPr lang="en-US" sz="1200" dirty="0">
                <a:solidFill>
                  <a:srgbClr val="434343"/>
                </a:solidFill>
                <a:effectLst/>
                <a:latin typeface="Arial" charset="0"/>
                <a:ea typeface="Times New Roman" charset="0"/>
                <a:cs typeface="Times New Roman" charset="0"/>
              </a:rPr>
              <a:t>, then </a:t>
            </a:r>
            <a:r>
              <a:rPr lang="en-US" sz="1200" b="1" dirty="0">
                <a:solidFill>
                  <a:srgbClr val="434343"/>
                </a:solidFill>
                <a:effectLst/>
                <a:latin typeface="Arial" charset="0"/>
                <a:ea typeface="Times New Roman" charset="0"/>
                <a:cs typeface="Times New Roman" charset="0"/>
              </a:rPr>
              <a:t>My Contacts</a:t>
            </a:r>
            <a:r>
              <a:rPr lang="en-US" sz="1200" dirty="0">
                <a:solidFill>
                  <a:srgbClr val="434343"/>
                </a:solidFill>
                <a:effectLst/>
                <a:latin typeface="Arial" charset="0"/>
                <a:ea typeface="Times New Roman" charset="0"/>
                <a:cs typeface="Times New Roman" charset="0"/>
              </a:rPr>
              <a:t>. Here you’ll find a list of all the attendees you’ve exchanged contact info with.</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Connect outside the app. </a:t>
            </a:r>
            <a:r>
              <a:rPr lang="en-US" sz="1200" dirty="0">
                <a:solidFill>
                  <a:srgbClr val="434343"/>
                </a:solidFill>
                <a:effectLst/>
                <a:latin typeface="Arial" charset="0"/>
                <a:ea typeface="Times New Roman" charset="0"/>
                <a:cs typeface="Times New Roman" charset="0"/>
              </a:rPr>
              <a:t>Find that interesting person you just met and tap their name.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You’ll be taken to a page that shows all the social networks that attendee has linked to </a:t>
            </a:r>
            <a:r>
              <a:rPr lang="en-US" sz="1200" dirty="0" smtClean="0">
                <a:solidFill>
                  <a:srgbClr val="434343"/>
                </a:solidFill>
                <a:effectLst/>
                <a:latin typeface="Arial" charset="0"/>
                <a:ea typeface="Times New Roman" charset="0"/>
                <a:cs typeface="Times New Roman" charset="0"/>
              </a:rPr>
              <a:t>their </a:t>
            </a:r>
            <a:r>
              <a:rPr lang="en-US" sz="1200" dirty="0">
                <a:solidFill>
                  <a:srgbClr val="434343"/>
                </a:solidFill>
                <a:effectLst/>
                <a:latin typeface="Arial" charset="0"/>
                <a:ea typeface="Times New Roman" charset="0"/>
                <a:cs typeface="Times New Roman" charset="0"/>
              </a:rPr>
              <a:t>account. Tap any of their logos to connect to that attendee’s page. </a:t>
            </a:r>
            <a:endParaRPr lang="en-US" sz="1200" dirty="0">
              <a:effectLst/>
              <a:ea typeface="ＭＳ 明朝" charset="-128"/>
              <a:cs typeface="Times New Roman" charset="0"/>
            </a:endParaRPr>
          </a:p>
        </p:txBody>
      </p:sp>
      <p:sp>
        <p:nvSpPr>
          <p:cNvPr id="14" name="Right Arrow 13"/>
          <p:cNvSpPr/>
          <p:nvPr/>
        </p:nvSpPr>
        <p:spPr>
          <a:xfrm rot="13756752">
            <a:off x="1550004" y="2645075"/>
            <a:ext cx="828029"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9706" y="3476920"/>
            <a:ext cx="1668037" cy="2687926"/>
          </a:xfrm>
          <a:prstGeom prst="rect">
            <a:avLst/>
          </a:prstGeom>
        </p:spPr>
      </p:pic>
    </p:spTree>
    <p:extLst>
      <p:ext uri="{BB962C8B-B14F-4D97-AF65-F5344CB8AC3E}">
        <p14:creationId xmlns:p14="http://schemas.microsoft.com/office/powerpoint/2010/main" val="170876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4" y="1760837"/>
            <a:ext cx="1620112" cy="2880200"/>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11607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Marketing Yourself</a:t>
            </a:r>
            <a:endParaRPr lang="en-US" sz="1200" dirty="0">
              <a:effectLst/>
              <a:ea typeface="ＭＳ 明朝" charset="-128"/>
              <a:cs typeface="Times New Roman"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Build Your Profile</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Take it Public</a:t>
            </a:r>
            <a:endParaRPr lang="en-US" sz="1200" dirty="0">
              <a:solidFill>
                <a:srgbClr val="E58821"/>
              </a:solidFill>
              <a:effectLst/>
              <a:latin typeface="Cambria" charset="0"/>
              <a:ea typeface="ＭＳ 明朝" charset="-128"/>
              <a:cs typeface="Times New Roman" charset="0"/>
            </a:endParaRPr>
          </a:p>
        </p:txBody>
      </p:sp>
      <p:sp>
        <p:nvSpPr>
          <p:cNvPr id="11" name="Text Box 10"/>
          <p:cNvSpPr txBox="1"/>
          <p:nvPr/>
        </p:nvSpPr>
        <p:spPr>
          <a:xfrm>
            <a:off x="3144253" y="4181626"/>
            <a:ext cx="6362056" cy="249364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Arial" charset="0"/>
                <a:ea typeface="Times New Roman" charset="0"/>
                <a:cs typeface="Times New Roman" charset="0"/>
              </a:rPr>
              <a:t/>
            </a:r>
            <a:br>
              <a:rPr lang="en-US" sz="1200">
                <a:effectLst/>
                <a:latin typeface="Arial" charset="0"/>
                <a:ea typeface="Times New Roman" charset="0"/>
                <a:cs typeface="Times New Roman" charset="0"/>
              </a:rPr>
            </a:br>
            <a:r>
              <a:rPr lang="en-US" sz="1200" b="1">
                <a:solidFill>
                  <a:srgbClr val="139CEA"/>
                </a:solidFill>
                <a:effectLst/>
                <a:latin typeface="Arial" charset="0"/>
                <a:ea typeface="Times New Roman" charset="0"/>
                <a:cs typeface="Times New Roman" charset="0"/>
              </a:rPr>
              <a:t>1 Access your profile settings.</a:t>
            </a:r>
            <a:r>
              <a:rPr lang="en-US" sz="1200" b="1">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If you don’t mind fellow attendees seeing your profile, you can set it to public.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After logging in, tap the hamburger icon in the top left, then tap your name at the top of the screen.</a:t>
            </a:r>
            <a:endParaRPr lang="en-US" sz="1200" dirty="0">
              <a:effectLst/>
              <a:ea typeface="ＭＳ 明朝" charset="-128"/>
              <a:cs typeface="Times New Roman" charset="0"/>
            </a:endParaRPr>
          </a:p>
          <a:p>
            <a:pPr marL="0" marR="0">
              <a:spcBef>
                <a:spcPts val="0"/>
              </a:spcBef>
              <a:spcAft>
                <a:spcPts val="0"/>
              </a:spcAft>
            </a:pPr>
            <a:r>
              <a:rPr lang="en-US" sz="1200" dirty="0">
                <a:solidFill>
                  <a:srgbClr val="434343"/>
                </a:solidFill>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Uncheck the box. </a:t>
            </a:r>
            <a:r>
              <a:rPr lang="en-US" sz="1200" dirty="0">
                <a:solidFill>
                  <a:srgbClr val="434343"/>
                </a:solidFill>
                <a:effectLst/>
                <a:latin typeface="Arial" charset="0"/>
                <a:ea typeface="Times New Roman" charset="0"/>
                <a:cs typeface="Times New Roman" charset="0"/>
              </a:rPr>
              <a:t>At the top of your Profile Settings, make sure that the box marked “Set Profile to Private” is unchecked.</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4" name="Text Box 9"/>
          <p:cNvSpPr txBox="1"/>
          <p:nvPr/>
        </p:nvSpPr>
        <p:spPr>
          <a:xfrm>
            <a:off x="2297265" y="1673045"/>
            <a:ext cx="7071021" cy="158487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Arial" charset="0"/>
                <a:ea typeface="Times New Roman" charset="0"/>
                <a:cs typeface="Times New Roman" charset="0"/>
              </a:rPr>
              <a:t/>
            </a:r>
            <a:br>
              <a:rPr lang="en-US" sz="1200">
                <a:effectLst/>
                <a:latin typeface="Arial" charset="0"/>
                <a:ea typeface="Times New Roman" charset="0"/>
                <a:cs typeface="Times New Roman" charset="0"/>
              </a:rPr>
            </a:br>
            <a:r>
              <a:rPr lang="en-US" sz="1200" b="1">
                <a:solidFill>
                  <a:srgbClr val="139CEA"/>
                </a:solidFill>
                <a:effectLst/>
                <a:latin typeface="Arial" charset="0"/>
                <a:ea typeface="Times New Roman" charset="0"/>
                <a:cs typeface="Times New Roman" charset="0"/>
              </a:rPr>
              <a:t>1 Access your profile settings.</a:t>
            </a:r>
            <a:r>
              <a:rPr lang="en-US" sz="1200" b="1">
                <a:solidFill>
                  <a:srgbClr val="00ADEE"/>
                </a:solidFill>
                <a:effectLst/>
                <a:latin typeface="Arial" charset="0"/>
                <a:ea typeface="Times New Roman" charset="0"/>
                <a:cs typeface="Times New Roman" charset="0"/>
              </a:rPr>
              <a:t> </a:t>
            </a:r>
            <a:r>
              <a:rPr lang="en-US" sz="1200" dirty="0">
                <a:solidFill>
                  <a:srgbClr val="434343"/>
                </a:solidFill>
                <a:effectLst/>
                <a:latin typeface="Arial" charset="0"/>
                <a:ea typeface="Times New Roman" charset="0"/>
                <a:cs typeface="Times New Roman" charset="0"/>
              </a:rPr>
              <a:t>After logging in, tap the hamburger icon in the top left, then tap your name at the top of the screen.</a:t>
            </a: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Tell us about you.</a:t>
            </a:r>
            <a:r>
              <a:rPr lang="en-US" sz="1200" dirty="0">
                <a:solidFill>
                  <a:srgbClr val="555555"/>
                </a:solidFill>
                <a:effectLst/>
                <a:latin typeface="Arial" charset="0"/>
                <a:ea typeface="Times New Roman" charset="0"/>
                <a:cs typeface="Times New Roman" charset="0"/>
              </a:rPr>
              <a:t> Fill out the text fields to give other attendees a sense of who you are. You can write a short bio, provide your contact information, or direct people to your website or social media accounts.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6" name="Right Arrow 15"/>
          <p:cNvSpPr/>
          <p:nvPr/>
        </p:nvSpPr>
        <p:spPr>
          <a:xfrm rot="13756752">
            <a:off x="1647797" y="2136920"/>
            <a:ext cx="760254"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ight Arrow 17"/>
          <p:cNvSpPr/>
          <p:nvPr/>
        </p:nvSpPr>
        <p:spPr>
          <a:xfrm rot="11038572">
            <a:off x="1820037" y="3862201"/>
            <a:ext cx="909793" cy="316870"/>
          </a:xfrm>
          <a:prstGeom prst="rightArrow">
            <a:avLst/>
          </a:prstGeom>
          <a:ln>
            <a:solidFill>
              <a:srgbClr val="79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9848" y="3476920"/>
            <a:ext cx="1656057" cy="2687926"/>
          </a:xfrm>
          <a:prstGeom prst="rect">
            <a:avLst/>
          </a:prstGeom>
        </p:spPr>
      </p:pic>
    </p:spTree>
    <p:extLst>
      <p:ext uri="{BB962C8B-B14F-4D97-AF65-F5344CB8AC3E}">
        <p14:creationId xmlns:p14="http://schemas.microsoft.com/office/powerpoint/2010/main" val="1519545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70" y="1756729"/>
            <a:ext cx="1623072" cy="288546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00208" y="938006"/>
            <a:ext cx="2397474" cy="4567155"/>
          </a:xfrm>
          <a:prstGeom prst="rect">
            <a:avLst/>
          </a:prstGeom>
        </p:spPr>
      </p:pic>
      <p:sp>
        <p:nvSpPr>
          <p:cNvPr id="4" name="Rectangle 3"/>
          <p:cNvSpPr/>
          <p:nvPr/>
        </p:nvSpPr>
        <p:spPr>
          <a:xfrm>
            <a:off x="0" y="0"/>
            <a:ext cx="12192000" cy="1099930"/>
          </a:xfrm>
          <a:prstGeom prst="rect">
            <a:avLst/>
          </a:prstGeom>
          <a:solidFill>
            <a:srgbClr val="790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p:nvPr/>
        </p:nvSpPr>
        <p:spPr>
          <a:xfrm>
            <a:off x="596348" y="224680"/>
            <a:ext cx="7098030" cy="87525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smtClean="0">
                <a:solidFill>
                  <a:srgbClr val="FFFFFF"/>
                </a:solidFill>
                <a:effectLst/>
                <a:latin typeface="Arial" charset="0"/>
                <a:ea typeface="ＭＳ 明朝" charset="-128"/>
                <a:cs typeface="Times New Roman" charset="0"/>
              </a:rPr>
              <a:t>Navigating </a:t>
            </a:r>
            <a:r>
              <a:rPr lang="en-US" sz="3600" b="1" smtClean="0">
                <a:solidFill>
                  <a:srgbClr val="FFFFFF"/>
                </a:solidFill>
                <a:effectLst/>
                <a:latin typeface="Arial" charset="0"/>
                <a:ea typeface="ＭＳ 明朝" charset="-128"/>
                <a:cs typeface="Times New Roman" charset="0"/>
              </a:rPr>
              <a:t>the Schedule</a:t>
            </a:r>
            <a:endParaRPr lang="en-US" sz="1200" dirty="0">
              <a:effectLst/>
              <a:ea typeface="ＭＳ 明朝" charset="-128"/>
              <a:cs typeface="Times New Roman" charset="0"/>
            </a:endParaRP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9801694" y="2912654"/>
            <a:ext cx="2112010" cy="3945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15" y="5452541"/>
            <a:ext cx="2019763" cy="1345824"/>
          </a:xfrm>
          <a:prstGeom prst="rect">
            <a:avLst/>
          </a:prstGeom>
        </p:spPr>
      </p:pic>
      <p:sp>
        <p:nvSpPr>
          <p:cNvPr id="15" name="Text Box 1"/>
          <p:cNvSpPr txBox="1"/>
          <p:nvPr/>
        </p:nvSpPr>
        <p:spPr>
          <a:xfrm>
            <a:off x="2188509" y="1211380"/>
            <a:ext cx="4595495"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Browse Around</a:t>
            </a:r>
            <a:endParaRPr lang="en-US" sz="1200" dirty="0">
              <a:solidFill>
                <a:srgbClr val="E58821"/>
              </a:solidFill>
              <a:effectLst/>
              <a:latin typeface="Cambria" charset="0"/>
              <a:ea typeface="ＭＳ 明朝" charset="-128"/>
              <a:cs typeface="Times New Roman" charset="0"/>
            </a:endParaRPr>
          </a:p>
        </p:txBody>
      </p:sp>
      <p:sp>
        <p:nvSpPr>
          <p:cNvPr id="17" name="Text Box 11"/>
          <p:cNvSpPr txBox="1"/>
          <p:nvPr/>
        </p:nvSpPr>
        <p:spPr>
          <a:xfrm>
            <a:off x="3144253" y="3719961"/>
            <a:ext cx="5050279" cy="46166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2400" b="1" dirty="0" smtClean="0">
                <a:solidFill>
                  <a:srgbClr val="E58821"/>
                </a:solidFill>
                <a:latin typeface="Arial" charset="0"/>
                <a:ea typeface="ＭＳ 明朝" charset="-128"/>
                <a:cs typeface="Times New Roman" charset="0"/>
              </a:rPr>
              <a:t>Or Filter and Search</a:t>
            </a:r>
            <a:endParaRPr lang="en-US" sz="1200" dirty="0">
              <a:solidFill>
                <a:srgbClr val="E58821"/>
              </a:solidFill>
              <a:effectLst/>
              <a:latin typeface="Cambria" charset="0"/>
              <a:ea typeface="ＭＳ 明朝" charset="-128"/>
              <a:cs typeface="Times New Roman" charset="0"/>
            </a:endParaRPr>
          </a:p>
        </p:txBody>
      </p:sp>
      <p:sp>
        <p:nvSpPr>
          <p:cNvPr id="16" name="Text Box 9"/>
          <p:cNvSpPr txBox="1"/>
          <p:nvPr/>
        </p:nvSpPr>
        <p:spPr>
          <a:xfrm>
            <a:off x="2224277" y="1673045"/>
            <a:ext cx="7264779" cy="129208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Open the Schedule. </a:t>
            </a:r>
            <a:r>
              <a:rPr lang="en-US" sz="1200" dirty="0">
                <a:effectLst/>
                <a:latin typeface="Arial" charset="0"/>
                <a:ea typeface="Times New Roman" charset="0"/>
                <a:cs typeface="Times New Roman" charset="0"/>
              </a:rPr>
              <a:t>After logging in, tap the </a:t>
            </a:r>
            <a:r>
              <a:rPr lang="en-US" sz="1200" b="1" dirty="0">
                <a:effectLst/>
                <a:latin typeface="Arial" charset="0"/>
                <a:ea typeface="Times New Roman" charset="0"/>
                <a:cs typeface="Times New Roman" charset="0"/>
              </a:rPr>
              <a:t>Schedule</a:t>
            </a:r>
            <a:r>
              <a:rPr lang="en-US" sz="1200" dirty="0">
                <a:effectLst/>
                <a:latin typeface="Arial" charset="0"/>
                <a:ea typeface="Times New Roman" charset="0"/>
                <a:cs typeface="Times New Roman" charset="0"/>
              </a:rPr>
              <a:t> icon. </a:t>
            </a:r>
            <a:r>
              <a:rPr lang="en-US" sz="1200" b="1" dirty="0">
                <a:solidFill>
                  <a:srgbClr val="139CEA"/>
                </a:solidFill>
                <a:effectLst/>
                <a:latin typeface="Arial" charset="0"/>
                <a:ea typeface="Times New Roman" charset="0"/>
                <a:cs typeface="Times New Roman" charset="0"/>
              </a:rPr>
              <a:t/>
            </a:r>
            <a:br>
              <a:rPr lang="en-US" sz="1200" b="1" dirty="0">
                <a:solidFill>
                  <a:srgbClr val="139CEA"/>
                </a:solidFill>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
            </a:r>
            <a:br>
              <a:rPr lang="en-US" sz="1200" b="1" dirty="0">
                <a:solidFill>
                  <a:srgbClr val="139CEA"/>
                </a:solidFill>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2 Browse the Calendar.  </a:t>
            </a:r>
            <a:r>
              <a:rPr lang="en-US" sz="1200" dirty="0">
                <a:effectLst/>
                <a:latin typeface="Arial" charset="0"/>
                <a:ea typeface="Times New Roman" charset="0"/>
                <a:cs typeface="Times New Roman" charset="0"/>
              </a:rPr>
              <a:t>Switch days by using the date selector at the top of the screen. Scroll up and down to see all the sessions on a particular day. </a:t>
            </a:r>
            <a:r>
              <a:rPr lang="en-US" sz="1200" dirty="0" smtClean="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ＭＳ 明朝" charset="-128"/>
                <a:cs typeface="Times New Roman" charset="0"/>
              </a:rPr>
              <a:t> </a:t>
            </a:r>
            <a:endParaRPr lang="en-US" sz="1200" dirty="0">
              <a:effectLst/>
              <a:ea typeface="ＭＳ 明朝" charset="-128"/>
              <a:cs typeface="Times New Roman" charset="0"/>
            </a:endParaRPr>
          </a:p>
        </p:txBody>
      </p:sp>
      <p:sp>
        <p:nvSpPr>
          <p:cNvPr id="18" name="Text Box 10"/>
          <p:cNvSpPr txBox="1"/>
          <p:nvPr/>
        </p:nvSpPr>
        <p:spPr>
          <a:xfrm>
            <a:off x="3144252" y="4258338"/>
            <a:ext cx="6344803" cy="157311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charset="0"/>
                <a:ea typeface="Times New Roman" charset="0"/>
                <a:cs typeface="Times New Roman" charset="0"/>
              </a:rPr>
              <a:t/>
            </a:r>
            <a:br>
              <a:rPr lang="en-US" sz="1200" dirty="0">
                <a:effectLst/>
                <a:latin typeface="Arial" charset="0"/>
                <a:ea typeface="Times New Roman" charset="0"/>
                <a:cs typeface="Times New Roman" charset="0"/>
              </a:rPr>
            </a:br>
            <a:r>
              <a:rPr lang="en-US" sz="1200" b="1" dirty="0">
                <a:solidFill>
                  <a:srgbClr val="139CEA"/>
                </a:solidFill>
                <a:effectLst/>
                <a:latin typeface="Arial" charset="0"/>
                <a:ea typeface="Times New Roman" charset="0"/>
                <a:cs typeface="Times New Roman" charset="0"/>
              </a:rPr>
              <a:t>1 Access the filter. </a:t>
            </a:r>
            <a:r>
              <a:rPr lang="en-US" sz="1200" dirty="0">
                <a:effectLst/>
                <a:latin typeface="Arial" charset="0"/>
                <a:ea typeface="Times New Roman" charset="0"/>
                <a:cs typeface="Times New Roman" charset="0"/>
              </a:rPr>
              <a:t>Pick and choose what your schedule displays by tapping </a:t>
            </a:r>
            <a:r>
              <a:rPr lang="en-US" sz="1200" b="1" dirty="0">
                <a:effectLst/>
                <a:latin typeface="Arial" charset="0"/>
                <a:ea typeface="Times New Roman" charset="0"/>
                <a:cs typeface="Times New Roman" charset="0"/>
              </a:rPr>
              <a:t>Filter</a:t>
            </a:r>
            <a:r>
              <a:rPr lang="en-US" sz="1200" dirty="0">
                <a:effectLst/>
                <a:latin typeface="Arial" charset="0"/>
                <a:ea typeface="Times New Roman" charset="0"/>
                <a:cs typeface="Times New Roman" charset="0"/>
              </a:rPr>
              <a:t> in the top right corner of the screen.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dirty="0">
                <a:effectLst/>
                <a:latin typeface="Arial" charset="0"/>
                <a:ea typeface="Times New Roman" charset="0"/>
                <a:cs typeface="Times New Roman" charset="0"/>
              </a:rPr>
              <a:t> </a:t>
            </a:r>
            <a:endParaRPr lang="en-US" sz="1200" dirty="0">
              <a:effectLst/>
              <a:ea typeface="ＭＳ 明朝" charset="-128"/>
              <a:cs typeface="Times New Roman" charset="0"/>
            </a:endParaRPr>
          </a:p>
          <a:p>
            <a:pPr marL="0" marR="0">
              <a:spcBef>
                <a:spcPts val="0"/>
              </a:spcBef>
              <a:spcAft>
                <a:spcPts val="0"/>
              </a:spcAft>
            </a:pPr>
            <a:r>
              <a:rPr lang="en-US" sz="1200" b="1" dirty="0">
                <a:solidFill>
                  <a:srgbClr val="139CEA"/>
                </a:solidFill>
                <a:effectLst/>
                <a:latin typeface="Arial" charset="0"/>
                <a:ea typeface="Times New Roman" charset="0"/>
                <a:cs typeface="Times New Roman" charset="0"/>
              </a:rPr>
              <a:t>2 Search for your content. </a:t>
            </a:r>
            <a:r>
              <a:rPr lang="en-US" sz="1200" dirty="0">
                <a:effectLst/>
                <a:latin typeface="Arial" charset="0"/>
                <a:ea typeface="Times New Roman" charset="0"/>
                <a:cs typeface="Times New Roman" charset="0"/>
              </a:rPr>
              <a:t>You'll see a list of different types of content. Select one to filter by bookmarked sessions</a:t>
            </a:r>
            <a:r>
              <a:rPr lang="en-US" sz="1200" dirty="0" smtClean="0">
                <a:effectLst/>
                <a:latin typeface="Arial" charset="0"/>
                <a:ea typeface="Times New Roman" charset="0"/>
                <a:cs typeface="Times New Roman" charset="0"/>
              </a:rPr>
              <a:t>, </a:t>
            </a:r>
            <a:r>
              <a:rPr lang="en-US" sz="1200" dirty="0">
                <a:effectLst/>
                <a:latin typeface="Arial" charset="0"/>
                <a:ea typeface="Times New Roman" charset="0"/>
                <a:cs typeface="Times New Roman" charset="0"/>
              </a:rPr>
              <a:t>tracks, and tags. </a:t>
            </a:r>
            <a:endParaRPr lang="en-US" sz="1200" dirty="0">
              <a:effectLst/>
              <a:ea typeface="ＭＳ 明朝" charset="-128"/>
              <a:cs typeface="Times New Roman"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756" y="3476920"/>
            <a:ext cx="1679430" cy="2687926"/>
          </a:xfrm>
          <a:prstGeom prst="rect">
            <a:avLst/>
          </a:prstGeom>
        </p:spPr>
      </p:pic>
    </p:spTree>
    <p:extLst>
      <p:ext uri="{BB962C8B-B14F-4D97-AF65-F5344CB8AC3E}">
        <p14:creationId xmlns:p14="http://schemas.microsoft.com/office/powerpoint/2010/main" val="1551198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123</Words>
  <Application>Microsoft Macintosh PowerPoint</Application>
  <PresentationFormat>Widescreen</PresentationFormat>
  <Paragraphs>116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Calibri Light</vt:lpstr>
      <vt:lpstr>Cambria</vt:lpstr>
      <vt:lpstr>ＭＳ 明朝</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Platt</dc:creator>
  <cp:lastModifiedBy>Kyle Platt</cp:lastModifiedBy>
  <cp:revision>40</cp:revision>
  <dcterms:created xsi:type="dcterms:W3CDTF">2016-01-07T17:04:31Z</dcterms:created>
  <dcterms:modified xsi:type="dcterms:W3CDTF">2016-03-11T17:45:08Z</dcterms:modified>
</cp:coreProperties>
</file>